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583D4D-AF1E-4571-A09F-2E5462CED6BA}" type="datetimeFigureOut">
              <a:rPr lang="fr-FR" smtClean="0"/>
              <a:pPr/>
              <a:t>28/10/2013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79EBD6-58D3-4721-8F81-C2CC86AA34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83D4D-AF1E-4571-A09F-2E5462CED6BA}" type="datetimeFigureOut">
              <a:rPr lang="fr-FR" smtClean="0"/>
              <a:pPr/>
              <a:t>28/10/2013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9EBD6-58D3-4721-8F81-C2CC86AA34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83D4D-AF1E-4571-A09F-2E5462CED6BA}" type="datetimeFigureOut">
              <a:rPr lang="fr-FR" smtClean="0"/>
              <a:pPr/>
              <a:t>28/10/2013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9EBD6-58D3-4721-8F81-C2CC86AA34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83D4D-AF1E-4571-A09F-2E5462CED6BA}" type="datetimeFigureOut">
              <a:rPr lang="fr-FR" smtClean="0"/>
              <a:pPr/>
              <a:t>28/10/2013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9EBD6-58D3-4721-8F81-C2CC86AA344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83D4D-AF1E-4571-A09F-2E5462CED6BA}" type="datetimeFigureOut">
              <a:rPr lang="fr-FR" smtClean="0"/>
              <a:pPr/>
              <a:t>28/10/2013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9EBD6-58D3-4721-8F81-C2CC86AA344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83D4D-AF1E-4571-A09F-2E5462CED6BA}" type="datetimeFigureOut">
              <a:rPr lang="fr-FR" smtClean="0"/>
              <a:pPr/>
              <a:t>28/10/2013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9EBD6-58D3-4721-8F81-C2CC86AA344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83D4D-AF1E-4571-A09F-2E5462CED6BA}" type="datetimeFigureOut">
              <a:rPr lang="fr-FR" smtClean="0"/>
              <a:pPr/>
              <a:t>28/10/2013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9EBD6-58D3-4721-8F81-C2CC86AA34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83D4D-AF1E-4571-A09F-2E5462CED6BA}" type="datetimeFigureOut">
              <a:rPr lang="fr-FR" smtClean="0"/>
              <a:pPr/>
              <a:t>28/10/2013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9EBD6-58D3-4721-8F81-C2CC86AA344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83D4D-AF1E-4571-A09F-2E5462CED6BA}" type="datetimeFigureOut">
              <a:rPr lang="fr-FR" smtClean="0"/>
              <a:pPr/>
              <a:t>28/10/2013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9EBD6-58D3-4721-8F81-C2CC86AA34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3583D4D-AF1E-4571-A09F-2E5462CED6BA}" type="datetimeFigureOut">
              <a:rPr lang="fr-FR" smtClean="0"/>
              <a:pPr/>
              <a:t>28/10/2013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9EBD6-58D3-4721-8F81-C2CC86AA34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583D4D-AF1E-4571-A09F-2E5462CED6BA}" type="datetimeFigureOut">
              <a:rPr lang="fr-FR" smtClean="0"/>
              <a:pPr/>
              <a:t>28/10/2013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79EBD6-58D3-4721-8F81-C2CC86AA344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583D4D-AF1E-4571-A09F-2E5462CED6BA}" type="datetimeFigureOut">
              <a:rPr lang="fr-FR" smtClean="0"/>
              <a:pPr/>
              <a:t>28/10/2013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79EBD6-58D3-4721-8F81-C2CC86AA34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85852" y="571480"/>
            <a:ext cx="6797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Les brûlures thermiques</a:t>
            </a:r>
            <a:endParaRPr lang="fr-FR" sz="48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71506" y="2840083"/>
            <a:ext cx="7572460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500"/>
              </a:lnSpc>
              <a:spcBef>
                <a:spcPts val="1200"/>
              </a:spcBef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à la fin de la séquence, vous serez capable d’arroser à l’eau une brûlure venant de se produire, d’identifier sa gravité et de recourir à un avis médical si nécessaire.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348" y="2000240"/>
            <a:ext cx="3760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latin typeface="Arial" pitchFamily="34" charset="0"/>
                <a:cs typeface="Arial" pitchFamily="34" charset="0"/>
              </a:rPr>
              <a:t>Objectif spécifique :</a:t>
            </a:r>
            <a:endParaRPr lang="fr-F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85852" y="571480"/>
            <a:ext cx="6797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Les brûlures thermiques</a:t>
            </a:r>
            <a:endParaRPr lang="fr-FR" sz="48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0" descr="http://www.maqpro.com/Fiches%20Maquillage/2008/6%20BRULURE%20THERMIQUE.jpg"/>
          <p:cNvPicPr>
            <a:picLocks noChangeAspect="1" noChangeArrowheads="1"/>
          </p:cNvPicPr>
          <p:nvPr/>
        </p:nvPicPr>
        <p:blipFill>
          <a:blip r:embed="rId2"/>
          <a:srcRect l="-13228" r="-10358"/>
          <a:stretch>
            <a:fillRect/>
          </a:stretch>
        </p:blipFill>
        <p:spPr bwMode="auto">
          <a:xfrm>
            <a:off x="4320973" y="1849765"/>
            <a:ext cx="4716462" cy="254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http://www.maqpro.com/Fiches%20Maquillage/2008/5%20BRULURE%20SIMP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113" y="1849765"/>
            <a:ext cx="3851275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1484262" y="4572008"/>
            <a:ext cx="2286016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500"/>
              </a:lnSpc>
              <a:spcBef>
                <a:spcPts val="1200"/>
              </a:spcBef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Brûlure simple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811584" y="4566540"/>
            <a:ext cx="2286016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500"/>
              </a:lnSpc>
              <a:spcBef>
                <a:spcPts val="1200"/>
              </a:spcBef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Brûlure grave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85852" y="571480"/>
            <a:ext cx="6797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Les brûlures thermiques</a:t>
            </a:r>
            <a:endParaRPr lang="fr-FR" sz="48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39223" y="1988786"/>
            <a:ext cx="3304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latin typeface="Arial" pitchFamily="34" charset="0"/>
                <a:cs typeface="Arial" pitchFamily="34" charset="0"/>
              </a:rPr>
              <a:t>Conduite à tenir :</a:t>
            </a:r>
            <a:endParaRPr lang="fr-F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26698" y="2801730"/>
            <a:ext cx="5575787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2200" dirty="0" smtClean="0">
                <a:latin typeface="Arial" pitchFamily="34" charset="0"/>
                <a:cs typeface="Arial" pitchFamily="34" charset="0"/>
              </a:rPr>
              <a:t> Refroidir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par ruissellement d’eau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2200" dirty="0" smtClean="0">
                <a:latin typeface="Arial" pitchFamily="34" charset="0"/>
                <a:cs typeface="Arial" pitchFamily="34" charset="0"/>
              </a:rPr>
              <a:t> Retirer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les vêtements s’ils 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n’adhèrent</a:t>
            </a:r>
          </a:p>
          <a:p>
            <a:pPr lvl="1">
              <a:defRPr/>
            </a:pPr>
            <a:r>
              <a:rPr lang="fr-F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pas à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la peau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2200" dirty="0" smtClean="0">
                <a:latin typeface="Arial" pitchFamily="34" charset="0"/>
                <a:cs typeface="Arial" pitchFamily="34" charset="0"/>
              </a:rPr>
              <a:t> Evaluer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la gravité de la brûlure</a:t>
            </a:r>
          </a:p>
        </p:txBody>
      </p:sp>
      <p:pic>
        <p:nvPicPr>
          <p:cNvPr id="1026" name="Picture 2" descr="http://majorjy.free.fr/psc1/images/8/IMG_04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1659" y="2332292"/>
            <a:ext cx="2895644" cy="21717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85852" y="282105"/>
            <a:ext cx="6797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Les brûlures thermiques</a:t>
            </a:r>
            <a:endParaRPr lang="fr-FR" sz="48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9835" y="1291824"/>
            <a:ext cx="5716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latin typeface="Arial" pitchFamily="34" charset="0"/>
                <a:cs typeface="Arial" pitchFamily="34" charset="0"/>
              </a:rPr>
              <a:t>Conduite à tenir :brûlure grave</a:t>
            </a:r>
            <a:endParaRPr lang="fr-F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6485" y="1977090"/>
            <a:ext cx="532277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2200" dirty="0" smtClean="0">
                <a:latin typeface="Arial" pitchFamily="34" charset="0"/>
                <a:cs typeface="Arial" pitchFamily="34" charset="0"/>
              </a:rPr>
              <a:t> Alerter les secours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2200" dirty="0" smtClean="0">
                <a:latin typeface="Arial" pitchFamily="34" charset="0"/>
                <a:cs typeface="Arial" pitchFamily="34" charset="0"/>
              </a:rPr>
              <a:t> Poursuivre le refroidissement selon consignes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2200" dirty="0" smtClean="0">
                <a:latin typeface="Arial" pitchFamily="34" charset="0"/>
                <a:cs typeface="Arial" pitchFamily="34" charset="0"/>
              </a:rPr>
              <a:t> Installer en position de repos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2200" dirty="0" smtClean="0">
                <a:latin typeface="Arial" pitchFamily="34" charset="0"/>
                <a:cs typeface="Arial" pitchFamily="34" charset="0"/>
              </a:rPr>
              <a:t> Protéger (drap propre sans recouvrir la partie brûlée)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2200" dirty="0" smtClean="0">
                <a:latin typeface="Arial" pitchFamily="34" charset="0"/>
                <a:cs typeface="Arial" pitchFamily="34" charset="0"/>
              </a:rPr>
              <a:t> Surveiller en continue</a:t>
            </a:r>
            <a:endParaRPr lang="fr-FR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0" descr="http://www.maqpro.com/Fiches%20Maquillage/2008/6%20BRULURE%20THERMIQUE.jpg"/>
          <p:cNvPicPr>
            <a:picLocks noChangeAspect="1" noChangeArrowheads="1"/>
          </p:cNvPicPr>
          <p:nvPr/>
        </p:nvPicPr>
        <p:blipFill>
          <a:blip r:embed="rId2"/>
          <a:srcRect l="-13228" r="-10358"/>
          <a:stretch>
            <a:fillRect/>
          </a:stretch>
        </p:blipFill>
        <p:spPr bwMode="auto">
          <a:xfrm>
            <a:off x="5000628" y="2359065"/>
            <a:ext cx="4008343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85852" y="189505"/>
            <a:ext cx="6797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Les brûlures thermiques</a:t>
            </a:r>
            <a:endParaRPr lang="fr-FR" sz="48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9835" y="1118199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latin typeface="Arial" pitchFamily="34" charset="0"/>
                <a:cs typeface="Arial" pitchFamily="34" charset="0"/>
              </a:rPr>
              <a:t>Conduite à </a:t>
            </a:r>
            <a:r>
              <a:rPr lang="fr-FR" sz="3200" smtClean="0">
                <a:latin typeface="Arial" pitchFamily="34" charset="0"/>
                <a:cs typeface="Arial" pitchFamily="34" charset="0"/>
              </a:rPr>
              <a:t>tenir : brûlure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simple</a:t>
            </a:r>
            <a:endParaRPr lang="fr-F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6485" y="1328890"/>
            <a:ext cx="5322772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  <a:defRPr/>
            </a:pPr>
            <a:endParaRPr lang="fr-FR" sz="22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2200" dirty="0" smtClean="0">
                <a:latin typeface="Arial" pitchFamily="34" charset="0"/>
                <a:cs typeface="Arial" pitchFamily="34" charset="0"/>
              </a:rPr>
              <a:t> Poursuivre le refroidissement jusqu’à disparition de la douleur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2200" dirty="0" smtClean="0">
                <a:latin typeface="Arial" pitchFamily="34" charset="0"/>
                <a:cs typeface="Arial" pitchFamily="34" charset="0"/>
              </a:rPr>
              <a:t> Protéger par un pansement stérile (ne pas percer les cloques)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2200" dirty="0" smtClean="0">
                <a:latin typeface="Arial" pitchFamily="34" charset="0"/>
                <a:cs typeface="Arial" pitchFamily="34" charset="0"/>
              </a:rPr>
              <a:t> Demander un avis médical 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1400" dirty="0" smtClean="0">
                <a:latin typeface="Arial" pitchFamily="34" charset="0"/>
                <a:cs typeface="Arial" pitchFamily="34" charset="0"/>
              </a:rPr>
              <a:t> En absence de vaccination antitétanique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1400" dirty="0" smtClean="0">
                <a:latin typeface="Arial" pitchFamily="34" charset="0"/>
                <a:cs typeface="Arial" pitchFamily="34" charset="0"/>
              </a:rPr>
              <a:t> Si enfant ou nourrisson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fr-FR" sz="1400" dirty="0" smtClean="0">
                <a:latin typeface="Arial" pitchFamily="34" charset="0"/>
                <a:cs typeface="Arial" pitchFamily="34" charset="0"/>
              </a:rPr>
              <a:t> En cas d’apparition dans les jours suivants de fièvre, zone rouge, chaude, gonflée ou douloureuse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12" descr="http://www.maqpro.com/Fiches%20Maquillage/2008/5%20BRULURE%20SI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77544" y="2160302"/>
            <a:ext cx="3242670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</TotalTime>
  <Words>182</Words>
  <Application>Microsoft Office PowerPoint</Application>
  <PresentationFormat>Affichage à l'écran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Rotonde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ThierryF</dc:creator>
  <cp:lastModifiedBy>Thierry</cp:lastModifiedBy>
  <cp:revision>12</cp:revision>
  <dcterms:created xsi:type="dcterms:W3CDTF">2013-10-27T10:37:34Z</dcterms:created>
  <dcterms:modified xsi:type="dcterms:W3CDTF">2013-10-28T15:03:58Z</dcterms:modified>
</cp:coreProperties>
</file>