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  <p:sldId id="262" r:id="rId4"/>
    <p:sldId id="273" r:id="rId5"/>
    <p:sldId id="263" r:id="rId6"/>
    <p:sldId id="264" r:id="rId7"/>
    <p:sldId id="265" r:id="rId8"/>
    <p:sldId id="274" r:id="rId9"/>
    <p:sldId id="257" r:id="rId10"/>
    <p:sldId id="269" r:id="rId11"/>
    <p:sldId id="266" r:id="rId12"/>
    <p:sldId id="267" r:id="rId13"/>
    <p:sldId id="268" r:id="rId14"/>
    <p:sldId id="276" r:id="rId15"/>
    <p:sldId id="270" r:id="rId16"/>
    <p:sldId id="275" r:id="rId17"/>
    <p:sldId id="271" r:id="rId18"/>
    <p:sldId id="272" r:id="rId19"/>
    <p:sldId id="278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BACC-44F8-4314-A99A-D2CCA3A9A5DF}" type="datetimeFigureOut">
              <a:rPr lang="fr-FR" smtClean="0"/>
              <a:pPr/>
              <a:t>17/05/2014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F409-4759-4C89-A829-DDD5F4D928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BACC-44F8-4314-A99A-D2CCA3A9A5DF}" type="datetimeFigureOut">
              <a:rPr lang="fr-FR" smtClean="0"/>
              <a:pPr/>
              <a:t>17/05/2014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F409-4759-4C89-A829-DDD5F4D928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BACC-44F8-4314-A99A-D2CCA3A9A5DF}" type="datetimeFigureOut">
              <a:rPr lang="fr-FR" smtClean="0"/>
              <a:pPr/>
              <a:t>17/05/2014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F409-4759-4C89-A829-DDD5F4D928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BACC-44F8-4314-A99A-D2CCA3A9A5DF}" type="datetimeFigureOut">
              <a:rPr lang="fr-FR" smtClean="0"/>
              <a:pPr/>
              <a:t>17/05/2014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F409-4759-4C89-A829-DDD5F4D928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BACC-44F8-4314-A99A-D2CCA3A9A5DF}" type="datetimeFigureOut">
              <a:rPr lang="fr-FR" smtClean="0"/>
              <a:pPr/>
              <a:t>17/05/2014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F409-4759-4C89-A829-DDD5F4D928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BACC-44F8-4314-A99A-D2CCA3A9A5DF}" type="datetimeFigureOut">
              <a:rPr lang="fr-FR" smtClean="0"/>
              <a:pPr/>
              <a:t>17/05/2014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F409-4759-4C89-A829-DDD5F4D928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BACC-44F8-4314-A99A-D2CCA3A9A5DF}" type="datetimeFigureOut">
              <a:rPr lang="fr-FR" smtClean="0"/>
              <a:pPr/>
              <a:t>17/05/2014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F409-4759-4C89-A829-DDD5F4D928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BACC-44F8-4314-A99A-D2CCA3A9A5DF}" type="datetimeFigureOut">
              <a:rPr lang="fr-FR" smtClean="0"/>
              <a:pPr/>
              <a:t>17/05/2014</a:t>
            </a:fld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4FF409-4759-4C89-A829-DDD5F4D9284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BACC-44F8-4314-A99A-D2CCA3A9A5DF}" type="datetimeFigureOut">
              <a:rPr lang="fr-FR" smtClean="0"/>
              <a:pPr/>
              <a:t>17/05/2014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F409-4759-4C89-A829-DDD5F4D928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2BACC-44F8-4314-A99A-D2CCA3A9A5DF}" type="datetimeFigureOut">
              <a:rPr lang="fr-FR" smtClean="0"/>
              <a:pPr/>
              <a:t>17/05/2014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24FF409-4759-4C89-A829-DDD5F4D928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B82BACC-44F8-4314-A99A-D2CCA3A9A5DF}" type="datetimeFigureOut">
              <a:rPr lang="fr-FR" smtClean="0"/>
              <a:pPr/>
              <a:t>17/05/2014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F409-4759-4C89-A829-DDD5F4D928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B82BACC-44F8-4314-A99A-D2CCA3A9A5DF}" type="datetimeFigureOut">
              <a:rPr lang="fr-FR" smtClean="0"/>
              <a:pPr/>
              <a:t>17/05/2014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24FF409-4759-4C89-A829-DDD5F4D9284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000132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fr-FR" dirty="0" smtClean="0">
                <a:solidFill>
                  <a:srgbClr val="FF0000"/>
                </a:solidFill>
                <a:effectLst/>
              </a:rPr>
              <a:t>L’ARRET</a:t>
            </a:r>
            <a:r>
              <a:rPr lang="fr-FR" b="1" dirty="0" smtClean="0">
                <a:solidFill>
                  <a:srgbClr val="FF0000"/>
                </a:solidFill>
                <a:effectLst/>
              </a:rPr>
              <a:t> </a:t>
            </a:r>
            <a:r>
              <a:rPr lang="fr-FR" dirty="0" smtClean="0">
                <a:solidFill>
                  <a:srgbClr val="FF0000"/>
                </a:solidFill>
                <a:effectLst/>
              </a:rPr>
              <a:t>CARDIAQUE</a:t>
            </a:r>
            <a:endParaRPr lang="fr-FR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0166" y="2428868"/>
            <a:ext cx="6480048" cy="1357322"/>
          </a:xfrm>
        </p:spPr>
        <p:txBody>
          <a:bodyPr>
            <a:normAutofit/>
          </a:bodyPr>
          <a:lstStyle/>
          <a:p>
            <a:pPr algn="l"/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4" name="Image 3" descr="coeur-avec-le-rythme-47560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2285992"/>
            <a:ext cx="3313762" cy="3286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714246"/>
          </a:xfrm>
        </p:spPr>
        <p:txBody>
          <a:bodyPr/>
          <a:lstStyle/>
          <a:p>
            <a:r>
              <a:rPr lang="fr-FR" b="1" dirty="0" smtClean="0">
                <a:solidFill>
                  <a:srgbClr val="FFC000"/>
                </a:solidFill>
              </a:rPr>
              <a:t>L’ARRET CARDIAQUE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186766" cy="3810000"/>
          </a:xfrm>
        </p:spPr>
        <p:txBody>
          <a:bodyPr>
            <a:normAutofit/>
          </a:bodyPr>
          <a:lstStyle/>
          <a:p>
            <a:r>
              <a:rPr lang="fr-FR" sz="4000" dirty="0" smtClean="0"/>
              <a:t>La réanimation cardio-pulmonaire (RCP) et l’utilisation du Défibrillateur Automatisé Externe (DAE) chez l’adulte</a:t>
            </a:r>
          </a:p>
          <a:p>
            <a:endParaRPr lang="fr-FR" sz="4000" dirty="0"/>
          </a:p>
        </p:txBody>
      </p:sp>
      <p:pic>
        <p:nvPicPr>
          <p:cNvPr id="5" name="Image 4" descr="coeur-avec-le-rythme-47560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1219" y="0"/>
            <a:ext cx="1512781" cy="1500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43098" cy="868346"/>
          </a:xfrm>
        </p:spPr>
        <p:txBody>
          <a:bodyPr>
            <a:normAutofit/>
          </a:bodyPr>
          <a:lstStyle/>
          <a:p>
            <a:r>
              <a:rPr lang="fr-FR" sz="1600" b="1" dirty="0" smtClean="0">
                <a:solidFill>
                  <a:srgbClr val="FFC000"/>
                </a:solidFill>
              </a:rPr>
              <a:t>L’ARRET CARDIAQUE</a:t>
            </a:r>
            <a:endParaRPr lang="fr-FR" sz="1600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043098" cy="4525963"/>
          </a:xfrm>
        </p:spPr>
        <p:txBody>
          <a:bodyPr>
            <a:normAutofit/>
          </a:bodyPr>
          <a:lstStyle/>
          <a:p>
            <a:r>
              <a:rPr lang="fr-FR" sz="1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réanimation cardio-pulmonaire (RCP) et l’utilisation du Défibrillateur Automatisé Externe (DAE) chez l’adulte</a:t>
            </a:r>
          </a:p>
          <a:p>
            <a:endParaRPr lang="fr-FR" sz="1500" b="1" dirty="0" smtClean="0"/>
          </a:p>
          <a:p>
            <a:r>
              <a:rPr lang="fr-FR" sz="1100" dirty="0" smtClean="0"/>
              <a:t>La RCP chez le nourrisson</a:t>
            </a:r>
          </a:p>
          <a:p>
            <a:endParaRPr lang="fr-FR" sz="15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14612" y="1600200"/>
            <a:ext cx="5210188" cy="4525963"/>
          </a:xfrm>
        </p:spPr>
        <p:txBody>
          <a:bodyPr>
            <a:normAutofit/>
          </a:bodyPr>
          <a:lstStyle/>
          <a:p>
            <a:r>
              <a:rPr lang="fr-FR" u="sng" dirty="0" smtClean="0"/>
              <a:t>Objectif:</a:t>
            </a:r>
          </a:p>
          <a:p>
            <a:endParaRPr lang="fr-FR" u="sng" dirty="0" smtClean="0"/>
          </a:p>
          <a:p>
            <a:endParaRPr lang="fr-FR" u="sng" dirty="0" smtClean="0"/>
          </a:p>
          <a:p>
            <a:r>
              <a:rPr lang="fr-FR" sz="2400" dirty="0" smtClean="0"/>
              <a:t>Etre capable, chez un adulte inconscient qui ne respire plus , de mettre en œuvre une réanimation cardio-pulmonaire , avec un DAE</a:t>
            </a:r>
          </a:p>
          <a:p>
            <a:endParaRPr lang="fr-FR" dirty="0"/>
          </a:p>
        </p:txBody>
      </p:sp>
      <p:pic>
        <p:nvPicPr>
          <p:cNvPr id="5" name="Image 4" descr="coeur-avec-le-rythme-47560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1219" y="0"/>
            <a:ext cx="1512781" cy="1500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257412" cy="725470"/>
          </a:xfrm>
        </p:spPr>
        <p:txBody>
          <a:bodyPr>
            <a:normAutofit/>
          </a:bodyPr>
          <a:lstStyle/>
          <a:p>
            <a:r>
              <a:rPr lang="fr-FR" sz="1600" b="1" dirty="0" smtClean="0">
                <a:solidFill>
                  <a:srgbClr val="FFC000"/>
                </a:solidFill>
              </a:rPr>
              <a:t>L’ARRET CARDIAQUE</a:t>
            </a:r>
            <a:endParaRPr lang="fr-FR" sz="1600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71472" y="1600200"/>
            <a:ext cx="2000264" cy="4525963"/>
          </a:xfrm>
        </p:spPr>
        <p:txBody>
          <a:bodyPr>
            <a:normAutofit/>
          </a:bodyPr>
          <a:lstStyle/>
          <a:p>
            <a:r>
              <a:rPr lang="fr-FR" sz="1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réanimation cardio-pulmonaire (RCP) et l’utilisation du Défibrillateur Automatisé Externe (DAE) chez l’adulte</a:t>
            </a:r>
          </a:p>
          <a:p>
            <a:endParaRPr lang="fr-FR" sz="1100" b="1" dirty="0" smtClean="0"/>
          </a:p>
          <a:p>
            <a:r>
              <a:rPr lang="fr-FR" sz="1100" dirty="0" smtClean="0"/>
              <a:t>La RCP chez le nourrisson</a:t>
            </a: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IMAGE DE PERSONNE INCONSCIENTE QUI NE RESPIRE PLUS!!!!!!!!!!!!!!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5" name="Image 4" descr="27241970-longueur-de-jeune-technicien-inconscient-est-tombe-d-une-echelle-dans-la-ru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1357298"/>
            <a:ext cx="5715958" cy="5286412"/>
          </a:xfrm>
          <a:prstGeom prst="rect">
            <a:avLst/>
          </a:prstGeom>
        </p:spPr>
      </p:pic>
      <p:pic>
        <p:nvPicPr>
          <p:cNvPr id="6" name="Image 5" descr="coeur-avec-le-rythme-475607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6710" y="-1"/>
            <a:ext cx="1357290" cy="1345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400288" cy="1143000"/>
          </a:xfrm>
        </p:spPr>
        <p:txBody>
          <a:bodyPr>
            <a:normAutofit/>
          </a:bodyPr>
          <a:lstStyle/>
          <a:p>
            <a:r>
              <a:rPr lang="fr-FR" sz="1600" b="1" dirty="0" smtClean="0">
                <a:solidFill>
                  <a:srgbClr val="FFC000"/>
                </a:solidFill>
              </a:rPr>
              <a:t>L’ARRET CARDIAQUE</a:t>
            </a:r>
            <a:endParaRPr lang="fr-FR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185974" cy="4525963"/>
          </a:xfrm>
        </p:spPr>
        <p:txBody>
          <a:bodyPr>
            <a:normAutofit/>
          </a:bodyPr>
          <a:lstStyle/>
          <a:p>
            <a:r>
              <a:rPr lang="fr-FR" sz="1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réanimation cardio-pulmonaire (RCP) et l’utilisation du Défibrillateur Automatisé Externe (DAE) chez l’adulte</a:t>
            </a:r>
          </a:p>
          <a:p>
            <a:endParaRPr lang="fr-FR" sz="1100" b="1" dirty="0" smtClean="0"/>
          </a:p>
          <a:p>
            <a:r>
              <a:rPr lang="fr-FR" sz="1100" dirty="0" smtClean="0"/>
              <a:t>La RCP chez le nourrisson</a:t>
            </a: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214678" y="1571612"/>
            <a:ext cx="5214974" cy="4525963"/>
          </a:xfrm>
        </p:spPr>
        <p:txBody>
          <a:bodyPr>
            <a:normAutofit/>
          </a:bodyPr>
          <a:lstStyle/>
          <a:p>
            <a:r>
              <a:rPr lang="fr-FR" u="sng" dirty="0" smtClean="0"/>
              <a:t>POINTS CLES:</a:t>
            </a:r>
          </a:p>
          <a:p>
            <a:endParaRPr lang="fr-FR" dirty="0" smtClean="0"/>
          </a:p>
          <a:p>
            <a:r>
              <a:rPr lang="fr-FR" sz="2000" dirty="0" smtClean="0"/>
              <a:t>Les compressions thoraciques doivent:</a:t>
            </a:r>
          </a:p>
          <a:p>
            <a:endParaRPr lang="fr-FR" sz="2000" dirty="0" smtClean="0"/>
          </a:p>
          <a:p>
            <a:pPr lvl="2"/>
            <a:r>
              <a:rPr lang="fr-FR" dirty="0" smtClean="0"/>
              <a:t>- comprimer fortement le sternum;</a:t>
            </a:r>
          </a:p>
          <a:p>
            <a:pPr lvl="2"/>
            <a:endParaRPr lang="fr-FR" dirty="0" smtClean="0"/>
          </a:p>
          <a:p>
            <a:pPr lvl="2"/>
            <a:r>
              <a:rPr lang="fr-FR" dirty="0" smtClean="0"/>
              <a:t>-avoir une fréquence comprise entre 100 et 120 par minute;</a:t>
            </a:r>
          </a:p>
          <a:p>
            <a:pPr lvl="2"/>
            <a:endParaRPr lang="fr-FR" dirty="0" smtClean="0"/>
          </a:p>
          <a:p>
            <a:pPr lvl="2"/>
            <a:r>
              <a:rPr lang="fr-FR" dirty="0" smtClean="0"/>
              <a:t>- rapport compressions/insufflations : 30 / 2;</a:t>
            </a:r>
          </a:p>
          <a:p>
            <a:pPr lvl="2"/>
            <a:endParaRPr lang="fr-FR" dirty="0" smtClean="0"/>
          </a:p>
        </p:txBody>
      </p:sp>
      <p:pic>
        <p:nvPicPr>
          <p:cNvPr id="5" name="Image 4" descr="coeur-avec-le-rythme-47560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9181" y="0"/>
            <a:ext cx="1584819" cy="1571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solidFill>
                  <a:srgbClr val="FFC000"/>
                </a:solidFill>
              </a:rPr>
              <a:t>         Avez-vous des questions?</a:t>
            </a:r>
            <a:endParaRPr lang="fr-FR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43098" cy="868346"/>
          </a:xfrm>
        </p:spPr>
        <p:txBody>
          <a:bodyPr>
            <a:normAutofit/>
          </a:bodyPr>
          <a:lstStyle/>
          <a:p>
            <a:r>
              <a:rPr lang="fr-FR" sz="1600" b="1" dirty="0" smtClean="0">
                <a:solidFill>
                  <a:srgbClr val="FFC000"/>
                </a:solidFill>
              </a:rPr>
              <a:t>L’ARRET CARDIAQUE</a:t>
            </a:r>
            <a:endParaRPr lang="fr-FR" sz="1600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2786058"/>
            <a:ext cx="7467600" cy="2697163"/>
          </a:xfrm>
        </p:spPr>
        <p:txBody>
          <a:bodyPr/>
          <a:lstStyle/>
          <a:p>
            <a:r>
              <a:rPr lang="fr-FR" sz="3200" dirty="0" smtClean="0"/>
              <a:t>La RCP chez l’enfant et le nourrisson</a:t>
            </a:r>
          </a:p>
          <a:p>
            <a:endParaRPr lang="fr-FR" dirty="0"/>
          </a:p>
        </p:txBody>
      </p:sp>
      <p:pic>
        <p:nvPicPr>
          <p:cNvPr id="4" name="Image 3" descr="coeur-avec-le-rythme-47560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9181" y="0"/>
            <a:ext cx="1584819" cy="15716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Rea_par_des_enfant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500042"/>
            <a:ext cx="7584662" cy="568247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257412" cy="1143000"/>
          </a:xfrm>
        </p:spPr>
        <p:txBody>
          <a:bodyPr>
            <a:normAutofit/>
          </a:bodyPr>
          <a:lstStyle/>
          <a:p>
            <a:r>
              <a:rPr lang="fr-FR" sz="1600" b="1" dirty="0" smtClean="0">
                <a:solidFill>
                  <a:srgbClr val="FFC000"/>
                </a:solidFill>
              </a:rPr>
              <a:t>L’ARRET CARDIAQUE</a:t>
            </a:r>
            <a:endParaRPr lang="fr-FR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57158" y="1643050"/>
            <a:ext cx="2328850" cy="4525963"/>
          </a:xfrm>
        </p:spPr>
        <p:txBody>
          <a:bodyPr>
            <a:normAutofit/>
          </a:bodyPr>
          <a:lstStyle/>
          <a:p>
            <a:r>
              <a:rPr lang="fr-FR" sz="1100" dirty="0" smtClean="0"/>
              <a:t>La réanimation cardio-pulmonaire (RCP) et l’utilisation du Défibrillateur Automatisé Externe (DAE) chez l’adulte</a:t>
            </a:r>
          </a:p>
          <a:p>
            <a:endParaRPr lang="fr-FR" sz="1100" b="1" dirty="0" smtClean="0"/>
          </a:p>
          <a:p>
            <a:r>
              <a:rPr lang="fr-FR" sz="1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RCP chez le nourrisson</a:t>
            </a:r>
          </a:p>
          <a:p>
            <a:endParaRPr lang="fr-FR" sz="11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57488" y="1600200"/>
            <a:ext cx="5067312" cy="4525963"/>
          </a:xfrm>
        </p:spPr>
        <p:txBody>
          <a:bodyPr>
            <a:normAutofit/>
          </a:bodyPr>
          <a:lstStyle/>
          <a:p>
            <a:r>
              <a:rPr lang="fr-FR" u="sng" dirty="0" smtClean="0"/>
              <a:t>Objectif:</a:t>
            </a:r>
          </a:p>
          <a:p>
            <a:endParaRPr lang="fr-FR" u="sng" dirty="0" smtClean="0"/>
          </a:p>
          <a:p>
            <a:endParaRPr lang="fr-FR" u="sng" dirty="0" smtClean="0"/>
          </a:p>
          <a:p>
            <a:r>
              <a:rPr lang="fr-FR" sz="2800" dirty="0" smtClean="0"/>
              <a:t>Etre capable de mettre en œuvre une RCP chez un enfant ou un nourrisson.</a:t>
            </a:r>
          </a:p>
          <a:p>
            <a:endParaRPr lang="fr-FR" dirty="0"/>
          </a:p>
        </p:txBody>
      </p:sp>
      <p:pic>
        <p:nvPicPr>
          <p:cNvPr id="5" name="Image 4" descr="coeur-avec-le-rythme-47560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028" y="0"/>
            <a:ext cx="1872972" cy="1857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2185974" cy="1143000"/>
          </a:xfrm>
        </p:spPr>
        <p:txBody>
          <a:bodyPr>
            <a:normAutofit/>
          </a:bodyPr>
          <a:lstStyle/>
          <a:p>
            <a:r>
              <a:rPr lang="fr-FR" sz="1600" b="1" dirty="0" smtClean="0">
                <a:solidFill>
                  <a:srgbClr val="FFC000"/>
                </a:solidFill>
              </a:rPr>
              <a:t>L’ARRET CARDIAQUE</a:t>
            </a:r>
            <a:endParaRPr lang="fr-FR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043098" cy="4525963"/>
          </a:xfrm>
        </p:spPr>
        <p:txBody>
          <a:bodyPr>
            <a:normAutofit fontScale="92500" lnSpcReduction="20000"/>
          </a:bodyPr>
          <a:lstStyle/>
          <a:p>
            <a:r>
              <a:rPr lang="fr-FR" sz="1100" dirty="0" smtClean="0"/>
              <a:t>La réanimation cardio-pulmonaire (RCP) et l’utilisation du Défibrillateur Automatisé Externe (DAE) chez l’adulte</a:t>
            </a:r>
          </a:p>
          <a:p>
            <a:endParaRPr lang="fr-FR" sz="1100" dirty="0" smtClean="0"/>
          </a:p>
          <a:p>
            <a:r>
              <a:rPr lang="fr-FR" sz="1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RCP chez le nourrisso</a:t>
            </a:r>
            <a:r>
              <a:rPr lang="fr-FR" sz="1100" dirty="0" smtClean="0"/>
              <a:t>n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xfrm>
            <a:off x="2928926" y="1600200"/>
            <a:ext cx="4995874" cy="4525963"/>
          </a:xfrm>
        </p:spPr>
        <p:txBody>
          <a:bodyPr>
            <a:normAutofit fontScale="92500" lnSpcReduction="20000"/>
          </a:bodyPr>
          <a:lstStyle/>
          <a:p>
            <a:r>
              <a:rPr lang="fr-FR" u="sng" dirty="0" smtClean="0"/>
              <a:t>POINTS CLES:</a:t>
            </a:r>
          </a:p>
          <a:p>
            <a:endParaRPr lang="fr-FR" dirty="0" smtClean="0"/>
          </a:p>
          <a:p>
            <a:r>
              <a:rPr lang="fr-FR" sz="2000" dirty="0" smtClean="0"/>
              <a:t>Les compressions thoraciques doivent:</a:t>
            </a:r>
          </a:p>
          <a:p>
            <a:endParaRPr lang="fr-FR" sz="2000" dirty="0" smtClean="0"/>
          </a:p>
          <a:p>
            <a:pPr lvl="2"/>
            <a:r>
              <a:rPr lang="fr-FR" dirty="0" smtClean="0"/>
              <a:t>- enfoncer le thorax sur 1/3 de son épaisseur</a:t>
            </a:r>
          </a:p>
          <a:p>
            <a:pPr lvl="2"/>
            <a:endParaRPr lang="fr-FR" dirty="0" smtClean="0"/>
          </a:p>
          <a:p>
            <a:pPr lvl="2"/>
            <a:r>
              <a:rPr lang="fr-FR" dirty="0" smtClean="0"/>
              <a:t>- avoir une fréquence comprise entre 100 et 120 par minute.</a:t>
            </a:r>
          </a:p>
          <a:p>
            <a:pPr lvl="2"/>
            <a:endParaRPr lang="fr-FR" dirty="0" smtClean="0"/>
          </a:p>
          <a:p>
            <a:pPr lvl="2"/>
            <a:r>
              <a:rPr lang="fr-FR" dirty="0" smtClean="0"/>
              <a:t>- rapport compression/insufflations : 30 / 2</a:t>
            </a:r>
          </a:p>
          <a:p>
            <a:pPr lvl="2"/>
            <a:endParaRPr lang="fr-FR" dirty="0" smtClean="0"/>
          </a:p>
          <a:p>
            <a:pPr lvl="2"/>
            <a:r>
              <a:rPr lang="fr-FR" dirty="0" smtClean="0"/>
              <a:t>- un DAE adapté existe pour être utilisé chez l’enfant et le nourrisson.</a:t>
            </a:r>
          </a:p>
          <a:p>
            <a:endParaRPr lang="fr-FR" dirty="0"/>
          </a:p>
        </p:txBody>
      </p:sp>
      <p:pic>
        <p:nvPicPr>
          <p:cNvPr id="5" name="Image 4" descr="coeur-avec-le-rythme-47560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029" y="0"/>
            <a:ext cx="1872971" cy="1857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>
                <a:solidFill>
                  <a:srgbClr val="FFC000"/>
                </a:solidFill>
              </a:rPr>
              <a:t>         Avez-vous des questions?</a:t>
            </a:r>
            <a:endParaRPr lang="fr-FR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185974" cy="439718"/>
          </a:xfrm>
        </p:spPr>
        <p:txBody>
          <a:bodyPr>
            <a:normAutofit fontScale="90000"/>
          </a:bodyPr>
          <a:lstStyle/>
          <a:p>
            <a:r>
              <a:rPr lang="fr-FR" sz="1800" b="1" dirty="0" smtClean="0">
                <a:solidFill>
                  <a:srgbClr val="FFC000"/>
                </a:solidFill>
              </a:rPr>
              <a:t>L’ARRET</a:t>
            </a:r>
            <a:r>
              <a:rPr lang="fr-FR" dirty="0" smtClean="0">
                <a:solidFill>
                  <a:srgbClr val="FFC000"/>
                </a:solidFill>
              </a:rPr>
              <a:t> </a:t>
            </a:r>
            <a:r>
              <a:rPr lang="fr-FR" sz="1800" b="1" dirty="0" smtClean="0">
                <a:solidFill>
                  <a:srgbClr val="FFC000"/>
                </a:solidFill>
              </a:rPr>
              <a:t>CARDIAQUE</a:t>
            </a:r>
            <a:endParaRPr lang="fr-FR" sz="1800" b="1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28662" y="857232"/>
            <a:ext cx="7643866" cy="5214974"/>
          </a:xfrm>
        </p:spPr>
        <p:txBody>
          <a:bodyPr>
            <a:normAutofit fontScale="92500" lnSpcReduction="20000"/>
          </a:bodyPr>
          <a:lstStyle/>
          <a:p>
            <a:r>
              <a:rPr lang="fr-FR" u="sng" dirty="0" smtClean="0"/>
              <a:t>Définition:</a:t>
            </a:r>
          </a:p>
          <a:p>
            <a:endParaRPr lang="fr-FR" u="sng" dirty="0" smtClean="0"/>
          </a:p>
          <a:p>
            <a:r>
              <a:rPr lang="fr-FR" sz="2200" dirty="0" smtClean="0"/>
              <a:t>Une personne est en arrêt cardiaque lorsque son cœur ne fonctionne plus ou fonctionne d’une façon anarchique, ne permettant plus d’assurer l’oxygénation du cerveau . Une victime est considérée comme étant en arrêt cardiaque lorsqu’elle a perdu connaissance et :</a:t>
            </a:r>
          </a:p>
          <a:p>
            <a:pPr algn="ctr"/>
            <a:endParaRPr lang="fr-FR" sz="2200" dirty="0" smtClean="0"/>
          </a:p>
          <a:p>
            <a:r>
              <a:rPr lang="fr-FR" sz="2200" dirty="0" smtClean="0"/>
              <a:t> 	- ne respire plus: aucun mouvement de la poitrine n’est visible et aucun bruit ou souffle n’est perçu;</a:t>
            </a:r>
          </a:p>
          <a:p>
            <a:endParaRPr lang="fr-FR" sz="2200" dirty="0" smtClean="0"/>
          </a:p>
          <a:p>
            <a:r>
              <a:rPr lang="fr-FR" sz="2200" dirty="0" smtClean="0"/>
              <a:t> 	- ou présente une respiration anormale avec des mouvements respiratoires inefficaces, lents, bruyants et anarchiques ( GASPS).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dirty="0" err="1" smtClean="0">
                <a:solidFill>
                  <a:srgbClr val="FF0000"/>
                </a:solidFill>
              </a:rPr>
              <a:t>Inserer</a:t>
            </a:r>
            <a:r>
              <a:rPr lang="fr-FR" dirty="0" smtClean="0">
                <a:solidFill>
                  <a:srgbClr val="FF0000"/>
                </a:solidFill>
              </a:rPr>
              <a:t> une vidéo d’un GASPS!!!!!!!!!!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texte 2"/>
          <p:cNvSpPr txBox="1">
            <a:spLocks/>
          </p:cNvSpPr>
          <p:nvPr/>
        </p:nvSpPr>
        <p:spPr>
          <a:xfrm>
            <a:off x="457200" y="214424"/>
            <a:ext cx="2614602" cy="642808"/>
          </a:xfrm>
          <a:prstGeom prst="rect">
            <a:avLst/>
          </a:prstGeom>
        </p:spPr>
        <p:txBody>
          <a:bodyPr/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fr-F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>
          <a:xfrm>
            <a:off x="457200" y="214424"/>
            <a:ext cx="2614602" cy="642808"/>
          </a:xfrm>
          <a:prstGeom prst="rect">
            <a:avLst/>
          </a:prstGeom>
        </p:spPr>
        <p:txBody>
          <a:bodyPr/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fr-F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Image 5" descr="coeur-avec-le-rythme-47560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335" y="0"/>
            <a:ext cx="1296665" cy="1285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28850" cy="796908"/>
          </a:xfrm>
        </p:spPr>
        <p:txBody>
          <a:bodyPr>
            <a:normAutofit/>
          </a:bodyPr>
          <a:lstStyle/>
          <a:p>
            <a:r>
              <a:rPr lang="fr-FR" sz="1600" b="1" dirty="0" smtClean="0">
                <a:solidFill>
                  <a:srgbClr val="FFC000"/>
                </a:solidFill>
              </a:rPr>
              <a:t>L’ARRET</a:t>
            </a:r>
            <a:r>
              <a:rPr lang="fr-FR" sz="1800" dirty="0" smtClean="0">
                <a:solidFill>
                  <a:srgbClr val="FFC000"/>
                </a:solidFill>
              </a:rPr>
              <a:t> </a:t>
            </a:r>
            <a:r>
              <a:rPr lang="fr-FR" sz="1600" b="1" dirty="0" smtClean="0">
                <a:solidFill>
                  <a:srgbClr val="FFC000"/>
                </a:solidFill>
              </a:rPr>
              <a:t>CARDIAQUE</a:t>
            </a:r>
            <a:endParaRPr lang="fr-FR" sz="16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000108"/>
            <a:ext cx="7467600" cy="5429288"/>
          </a:xfrm>
        </p:spPr>
        <p:txBody>
          <a:bodyPr>
            <a:normAutofit/>
          </a:bodyPr>
          <a:lstStyle/>
          <a:p>
            <a:r>
              <a:rPr lang="fr-FR" b="1" u="sng" dirty="0" smtClean="0"/>
              <a:t>Causes:</a:t>
            </a:r>
          </a:p>
          <a:p>
            <a:endParaRPr lang="fr-FR" dirty="0" smtClean="0"/>
          </a:p>
          <a:p>
            <a:r>
              <a:rPr lang="fr-FR" dirty="0" smtClean="0"/>
              <a:t>L’arrêt cardiaque peut être causé par certaines maladies du cœur comme l’infarctus du myocarde.</a:t>
            </a:r>
          </a:p>
          <a:p>
            <a:endParaRPr lang="fr-FR" dirty="0" smtClean="0"/>
          </a:p>
          <a:p>
            <a:r>
              <a:rPr lang="fr-FR" sz="2900" dirty="0" smtClean="0"/>
              <a:t>Une anomalie de fonctionnement électrique du cœur peut en être la cause </a:t>
            </a:r>
            <a:r>
              <a:rPr lang="fr-FR" dirty="0" smtClean="0"/>
              <a:t>: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LA FIBRILLATION VENTRICULAIRE</a:t>
            </a:r>
          </a:p>
          <a:p>
            <a:endParaRPr lang="fr-FR" dirty="0" smtClean="0"/>
          </a:p>
        </p:txBody>
      </p:sp>
      <p:pic>
        <p:nvPicPr>
          <p:cNvPr id="4" name="Image 3" descr="coeur-avec-le-rythme-47560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296" y="0"/>
            <a:ext cx="1368704" cy="13572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La fibrillation ventriculaire</a:t>
            </a:r>
            <a:endParaRPr lang="fr-FR" u="sng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8596" y="5500702"/>
            <a:ext cx="4040188" cy="838200"/>
          </a:xfrm>
        </p:spPr>
        <p:txBody>
          <a:bodyPr>
            <a:normAutofit/>
          </a:bodyPr>
          <a:lstStyle/>
          <a:p>
            <a:r>
              <a:rPr lang="fr-FR" sz="2000" dirty="0" smtClean="0"/>
              <a:t>Activité cardiaque normale</a:t>
            </a:r>
            <a:endParaRPr lang="fr-FR" sz="200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29190" y="5500702"/>
            <a:ext cx="4041775" cy="838200"/>
          </a:xfrm>
        </p:spPr>
        <p:txBody>
          <a:bodyPr>
            <a:normAutofit/>
          </a:bodyPr>
          <a:lstStyle/>
          <a:p>
            <a:r>
              <a:rPr lang="fr-FR" sz="2000" dirty="0" smtClean="0"/>
              <a:t>Fibrillation ventriculaire</a:t>
            </a:r>
            <a:endParaRPr lang="fr-FR" sz="2000" dirty="0"/>
          </a:p>
        </p:txBody>
      </p:sp>
      <p:pic>
        <p:nvPicPr>
          <p:cNvPr id="10" name="Espace réservé du contenu 9" descr="fibrillation-ventriculaire-arythmie-mortelle-de-coeur-31209907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000628" y="2428868"/>
            <a:ext cx="3643338" cy="2101926"/>
          </a:xfrm>
        </p:spPr>
      </p:pic>
      <p:pic>
        <p:nvPicPr>
          <p:cNvPr id="9" name="Espace réservé du contenu 8" descr="400_F_3581829_y8ZddB87bIcjQwefCFsxyLxtZVNWV0bK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57200" y="2433032"/>
            <a:ext cx="4040188" cy="2110998"/>
          </a:xfrm>
        </p:spPr>
      </p:pic>
      <p:pic>
        <p:nvPicPr>
          <p:cNvPr id="11" name="Image 10" descr="coeur-avec-le-rythme-475607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3258" y="0"/>
            <a:ext cx="1440743" cy="1428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8638" y="274638"/>
            <a:ext cx="2328850" cy="725470"/>
          </a:xfrm>
        </p:spPr>
        <p:txBody>
          <a:bodyPr>
            <a:normAutofit/>
          </a:bodyPr>
          <a:lstStyle/>
          <a:p>
            <a:r>
              <a:rPr lang="fr-FR" sz="1600" b="1" dirty="0" smtClean="0">
                <a:solidFill>
                  <a:srgbClr val="FFC000"/>
                </a:solidFill>
              </a:rPr>
              <a:t>L’ARRET</a:t>
            </a:r>
            <a:r>
              <a:rPr lang="fr-FR" sz="1600" dirty="0" smtClean="0">
                <a:solidFill>
                  <a:srgbClr val="FFC000"/>
                </a:solidFill>
              </a:rPr>
              <a:t> C</a:t>
            </a:r>
            <a:r>
              <a:rPr lang="fr-FR" sz="1600" b="1" dirty="0" smtClean="0">
                <a:solidFill>
                  <a:srgbClr val="FFC000"/>
                </a:solidFill>
              </a:rPr>
              <a:t>ARDIAQUE</a:t>
            </a:r>
            <a:endParaRPr lang="fr-FR" sz="16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7467600" cy="4983179"/>
          </a:xfrm>
        </p:spPr>
        <p:txBody>
          <a:bodyPr>
            <a:normAutofit lnSpcReduction="10000"/>
          </a:bodyPr>
          <a:lstStyle/>
          <a:p>
            <a:r>
              <a:rPr lang="fr-FR" b="1" u="sng" dirty="0" smtClean="0"/>
              <a:t>Causes:</a:t>
            </a:r>
          </a:p>
          <a:p>
            <a:endParaRPr lang="fr-FR" dirty="0" smtClean="0"/>
          </a:p>
          <a:p>
            <a:r>
              <a:rPr lang="fr-FR" dirty="0" smtClean="0"/>
              <a:t>L’arrêt cardiaque peut aussi être consécutif à une obstruction totale des voies aériennes , une intoxication , un traumatisme ou une noyade.</a:t>
            </a:r>
          </a:p>
          <a:p>
            <a:endParaRPr lang="fr-FR" dirty="0" smtClean="0"/>
          </a:p>
          <a:p>
            <a:r>
              <a:rPr lang="fr-FR" dirty="0" smtClean="0"/>
              <a:t>Dans ce cas l’arrêt cardiaque est en général secondaire à un manquement d’oxygène</a:t>
            </a:r>
          </a:p>
          <a:p>
            <a:endParaRPr lang="fr-FR" dirty="0"/>
          </a:p>
        </p:txBody>
      </p:sp>
      <p:pic>
        <p:nvPicPr>
          <p:cNvPr id="4" name="Image 3" descr="coeur-avec-le-rythme-47560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72" y="-1"/>
            <a:ext cx="1428728" cy="14168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114536" cy="725470"/>
          </a:xfrm>
        </p:spPr>
        <p:txBody>
          <a:bodyPr>
            <a:normAutofit/>
          </a:bodyPr>
          <a:lstStyle/>
          <a:p>
            <a:r>
              <a:rPr lang="fr-FR" sz="1600" b="1" dirty="0" smtClean="0">
                <a:solidFill>
                  <a:srgbClr val="FFC000"/>
                </a:solidFill>
              </a:rPr>
              <a:t>L’ARRET</a:t>
            </a:r>
            <a:r>
              <a:rPr lang="fr-FR" sz="1600" dirty="0" smtClean="0">
                <a:solidFill>
                  <a:srgbClr val="FFC000"/>
                </a:solidFill>
              </a:rPr>
              <a:t> </a:t>
            </a:r>
            <a:r>
              <a:rPr lang="fr-FR" sz="1600" b="1" dirty="0" smtClean="0">
                <a:solidFill>
                  <a:srgbClr val="FFC000"/>
                </a:solidFill>
              </a:rPr>
              <a:t>CARDIAQUE</a:t>
            </a:r>
            <a:endParaRPr lang="fr-FR" sz="16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u="sng" dirty="0" smtClean="0"/>
              <a:t>Risques:</a:t>
            </a:r>
          </a:p>
          <a:p>
            <a:endParaRPr lang="fr-FR" u="sng" dirty="0" smtClean="0"/>
          </a:p>
          <a:p>
            <a:r>
              <a:rPr lang="fr-FR" dirty="0" smtClean="0"/>
              <a:t>Le risque d’un arrêt cardiaque est la mort de la victime à très brève échéance.</a:t>
            </a:r>
          </a:p>
          <a:p>
            <a:endParaRPr lang="fr-FR" dirty="0" smtClean="0"/>
          </a:p>
          <a:p>
            <a:r>
              <a:rPr lang="fr-FR" dirty="0" smtClean="0"/>
              <a:t>En effet , l’apport en oxygène est indispensable , en particulier au niveau du cerveau et du cœur , pour assurer sa survie.</a:t>
            </a:r>
          </a:p>
          <a:p>
            <a:endParaRPr lang="fr-FR" dirty="0" smtClean="0"/>
          </a:p>
          <a:p>
            <a:r>
              <a:rPr lang="fr-FR" dirty="0" smtClean="0"/>
              <a:t>Au cours d’un arrêt cardiaque , les lésions du cerveau , consécutives au manque d’oxygène , surviennent dès la première minute.</a:t>
            </a:r>
            <a:endParaRPr lang="fr-FR" dirty="0"/>
          </a:p>
        </p:txBody>
      </p:sp>
      <p:pic>
        <p:nvPicPr>
          <p:cNvPr id="4" name="Image 3" descr="coeur-avec-le-rythme-47560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296" y="0"/>
            <a:ext cx="1368704" cy="13572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185974" cy="796908"/>
          </a:xfrm>
        </p:spPr>
        <p:txBody>
          <a:bodyPr>
            <a:normAutofit/>
          </a:bodyPr>
          <a:lstStyle/>
          <a:p>
            <a:r>
              <a:rPr lang="fr-FR" sz="1600" b="1" dirty="0" smtClean="0">
                <a:solidFill>
                  <a:srgbClr val="FFC000"/>
                </a:solidFill>
              </a:rPr>
              <a:t>L’ARRET CARDIAQUE</a:t>
            </a:r>
            <a:endParaRPr lang="fr-FR" sz="1600" b="1" dirty="0">
              <a:solidFill>
                <a:srgbClr val="FFC000"/>
              </a:solidFill>
            </a:endParaRPr>
          </a:p>
        </p:txBody>
      </p:sp>
      <p:pic>
        <p:nvPicPr>
          <p:cNvPr id="4" name="Espace réservé du contenu 3" descr="survi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285860"/>
            <a:ext cx="7500989" cy="5381410"/>
          </a:xfrm>
        </p:spPr>
      </p:pic>
      <p:pic>
        <p:nvPicPr>
          <p:cNvPr id="5" name="Image 4" descr="coeur-avec-le-rythme-475607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7334" y="0"/>
            <a:ext cx="1296666" cy="1285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757478" cy="1011222"/>
          </a:xfrm>
        </p:spPr>
        <p:txBody>
          <a:bodyPr>
            <a:normAutofit/>
          </a:bodyPr>
          <a:lstStyle/>
          <a:p>
            <a:r>
              <a:rPr lang="fr-FR" sz="1600" b="1" dirty="0" smtClean="0">
                <a:solidFill>
                  <a:srgbClr val="FFC000"/>
                </a:solidFill>
              </a:rPr>
              <a:t>L’ARRET CARDIAQUE</a:t>
            </a:r>
            <a:endParaRPr lang="fr-FR" sz="1600" dirty="0"/>
          </a:p>
        </p:txBody>
      </p:sp>
      <p:pic>
        <p:nvPicPr>
          <p:cNvPr id="4" name="Espace réservé du contenu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785926"/>
            <a:ext cx="8156306" cy="3571900"/>
          </a:xfrm>
        </p:spPr>
      </p:pic>
      <p:pic>
        <p:nvPicPr>
          <p:cNvPr id="5" name="Image 4" descr="coeur-avec-le-rythme-475607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1220" y="0"/>
            <a:ext cx="1512780" cy="1500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2400288" cy="655620"/>
          </a:xfrm>
        </p:spPr>
        <p:txBody>
          <a:bodyPr>
            <a:normAutofit/>
          </a:bodyPr>
          <a:lstStyle/>
          <a:p>
            <a:r>
              <a:rPr lang="fr-FR" sz="1600" dirty="0" smtClean="0">
                <a:solidFill>
                  <a:srgbClr val="FFC000"/>
                </a:solidFill>
              </a:rPr>
              <a:t>L’ARRET CARDIAQUE</a:t>
            </a:r>
            <a:endParaRPr lang="fr-FR" sz="1600" dirty="0">
              <a:solidFill>
                <a:srgbClr val="FFC000"/>
              </a:solidFill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2"/>
          </p:nvPr>
        </p:nvSpPr>
        <p:spPr>
          <a:xfrm>
            <a:off x="457201" y="1435100"/>
            <a:ext cx="2043098" cy="469106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786050" y="428604"/>
            <a:ext cx="5167298" cy="5715040"/>
          </a:xfrm>
        </p:spPr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La réanimation cardio-pulmonaire (RCP) et l’utilisation du Défibrillateur Automatisé Externe (DAE) chez l’adulte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La RCP chez le nourrisson</a:t>
            </a:r>
            <a:endParaRPr lang="fr-FR" dirty="0"/>
          </a:p>
        </p:txBody>
      </p:sp>
      <p:pic>
        <p:nvPicPr>
          <p:cNvPr id="5" name="Image 4" descr="coeur-avec-le-rythme-47560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1220" y="0"/>
            <a:ext cx="1512780" cy="1500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221</TotalTime>
  <Words>518</Words>
  <Application>Microsoft Office PowerPoint</Application>
  <PresentationFormat>Affichage à l'écran (4:3)</PresentationFormat>
  <Paragraphs>105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Technique</vt:lpstr>
      <vt:lpstr>L’ARRET CARDIAQUE</vt:lpstr>
      <vt:lpstr>L’ARRET CARDIAQUE</vt:lpstr>
      <vt:lpstr>L’ARRET CARDIAQUE</vt:lpstr>
      <vt:lpstr>La fibrillation ventriculaire</vt:lpstr>
      <vt:lpstr>L’ARRET CARDIAQUE</vt:lpstr>
      <vt:lpstr>L’ARRET CARDIAQUE</vt:lpstr>
      <vt:lpstr>L’ARRET CARDIAQUE</vt:lpstr>
      <vt:lpstr>L’ARRET CARDIAQUE</vt:lpstr>
      <vt:lpstr>L’ARRET CARDIAQUE</vt:lpstr>
      <vt:lpstr>Diapositive 10</vt:lpstr>
      <vt:lpstr>L’ARRET CARDIAQUE</vt:lpstr>
      <vt:lpstr>L’ARRET CARDIAQUE</vt:lpstr>
      <vt:lpstr>L’ARRET CARDIAQUE</vt:lpstr>
      <vt:lpstr>Diapositive 14</vt:lpstr>
      <vt:lpstr>L’ARRET CARDIAQUE</vt:lpstr>
      <vt:lpstr>Diapositive 16</vt:lpstr>
      <vt:lpstr>L’ARRET CARDIAQUE</vt:lpstr>
      <vt:lpstr>L’ARRET CARDIAQUE</vt:lpstr>
      <vt:lpstr>Diapositive 19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L’ARRET CARDIAQUE</dc:title>
  <dc:creator>kj</dc:creator>
  <cp:lastModifiedBy>kj</cp:lastModifiedBy>
  <cp:revision>32</cp:revision>
  <dcterms:created xsi:type="dcterms:W3CDTF">2014-05-16T17:20:53Z</dcterms:created>
  <dcterms:modified xsi:type="dcterms:W3CDTF">2014-05-17T16:11:13Z</dcterms:modified>
</cp:coreProperties>
</file>